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25" r:id="rId3"/>
    <p:sldId id="327" r:id="rId4"/>
    <p:sldId id="330" r:id="rId5"/>
    <p:sldId id="331" r:id="rId6"/>
    <p:sldId id="332" r:id="rId7"/>
    <p:sldId id="328" r:id="rId8"/>
    <p:sldId id="326" r:id="rId9"/>
    <p:sldId id="329" r:id="rId10"/>
    <p:sldId id="32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25"/>
            <p14:sldId id="327"/>
            <p14:sldId id="330"/>
            <p14:sldId id="331"/>
            <p14:sldId id="332"/>
            <p14:sldId id="328"/>
            <p14:sldId id="326"/>
            <p14:sldId id="329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CC00"/>
    <a:srgbClr val="800000"/>
    <a:srgbClr val="CC0066"/>
    <a:srgbClr val="FF9900"/>
    <a:srgbClr val="00FF00"/>
    <a:srgbClr val="FF00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428\u0026page=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3/3e/Imperial_Monogram_of_Tsar_Alexander_I_of_Russi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2/23/Europe_map_1812-14_in_Rus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a/ae/%D0%90%D0%BB%D0%B5%D0%BA%D1%81%D0%B0%D0%BD%D0%B4%D1%80_%D0%9F%D0%B5%D1%80%D0%B2%D1%8B%D0%B9_%D0%B0%D0%B2%D1%82%D0%BE%D0%B3%D1%80%D0%B0%D1%84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//upload.wikimedia.org/wikipedia/commons/d/d1/Semyonworonz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4/47/%D0%98%D0%BC%D0%BF%D0%B5%D1%80%D0%B0%D1%82%D0%BE%D1%80_%D0%90%D0%BB%D0%B5%D0%BA%D1%81%D0%B0%D0%BD%D0%B4%D1%80_I_%D0%9E%D1%81%D0%B2%D0%BE%D0%B1%D0%BE%D0%B4%D0%B8%D1%82%D0%B5%D0%BB%D1%8C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9/9e/AlexandrRomanovichVorontsov.jpg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5/56/Austerlitz-baron-Pasca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b/bd/Gros%2C_Napoleon_at_Eylau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c/c4/Napoleon_friedlan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//upload.wikimedia.org/wikipedia/commons/9/95/Tilsitz_18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7/72/Treaties_of_Tilsit_miniature_%28France%2C_1810s%29_side_A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3/3f/Entrevue_Erfurt_by_Nicolas_Gross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e/ef/Barclay_de_Tolly_%28Dawe%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5/50/Livebrid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e/Kutuzov2_by_Daw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7"/>
            <a:ext cx="9144000" cy="1030590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Начало правления Александра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: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нешняя политика</a:t>
            </a:r>
            <a:endParaRPr lang="en-US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http://turambar.ru/files/-------------------------------_q36635ho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 bwMode="auto">
          <a:xfrm>
            <a:off x="-21299" y="12509"/>
            <a:ext cx="9126710" cy="59642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Сергей\Downloads\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15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91" t="20761" r="25155" b="56110"/>
          <a:stretch/>
        </p:blipFill>
        <p:spPr bwMode="auto">
          <a:xfrm>
            <a:off x="3059832" y="0"/>
            <a:ext cx="3834261" cy="41728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lla4u.ru/wp-content/uploads/2010/04/georg_len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2976"/>
            <a:ext cx="88360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fotokanal.com/images/63/picture-10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5"/>
            <a:ext cx="9144000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lifeglobe.net/x/entry/428/2041339_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7" y="966997"/>
            <a:ext cx="9217034" cy="586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5270" y="240307"/>
            <a:ext cx="8352928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Домашнее задание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3993143" cy="32316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>– §</a:t>
            </a:r>
            <a:r>
              <a:rPr lang="ru-RU" sz="2800" b="1" dirty="0" smtClean="0">
                <a:solidFill>
                  <a:srgbClr val="FFFF00"/>
                </a:solidFill>
              </a:rPr>
              <a:t>56</a:t>
            </a:r>
            <a:r>
              <a:rPr lang="ru-RU" sz="2800" dirty="0" smtClean="0"/>
              <a:t> </a:t>
            </a:r>
            <a:r>
              <a:rPr lang="ru-RU" sz="2800" dirty="0"/>
              <a:t>(с. 138-140</a:t>
            </a:r>
            <a:r>
              <a:rPr lang="ru-RU" sz="2800" dirty="0" smtClean="0"/>
              <a:t>);</a:t>
            </a:r>
          </a:p>
          <a:p>
            <a:endParaRPr lang="ru-RU" sz="800" dirty="0" smtClean="0"/>
          </a:p>
          <a:p>
            <a:r>
              <a:rPr lang="ru-RU" sz="2800" dirty="0" smtClean="0"/>
              <a:t>– просмотр </a:t>
            </a:r>
            <a:r>
              <a:rPr lang="ru-RU" sz="2800" dirty="0"/>
              <a:t>телепередачи </a:t>
            </a:r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FFFF00"/>
                </a:solidFill>
              </a:rPr>
              <a:t>Российская </a:t>
            </a:r>
            <a:r>
              <a:rPr lang="ru-RU" sz="2800" dirty="0">
                <a:solidFill>
                  <a:srgbClr val="FFFF00"/>
                </a:solidFill>
              </a:rPr>
              <a:t>империя. Александр </a:t>
            </a:r>
            <a:r>
              <a:rPr lang="ru-RU" sz="2800" dirty="0" smtClean="0">
                <a:solidFill>
                  <a:srgbClr val="FFFF00"/>
                </a:solidFill>
              </a:rPr>
              <a:t>I</a:t>
            </a:r>
            <a:r>
              <a:rPr lang="ru-RU" sz="2800" dirty="0" smtClean="0"/>
              <a:t>» </a:t>
            </a:r>
            <a:r>
              <a:rPr lang="ru-RU" sz="2800" dirty="0"/>
              <a:t>(1-я серия</a:t>
            </a:r>
            <a:r>
              <a:rPr lang="ru-RU" sz="2800" dirty="0" smtClean="0"/>
              <a:t>).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File:Imperial Monogram of Tsar Alexander I of Rus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8" y="604952"/>
            <a:ext cx="127185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5496" y="12824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Направления внешней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pic>
        <p:nvPicPr>
          <p:cNvPr id="1035" name="Picture 11" descr="File:Europe map 1812-14 in Ru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/>
          <a:stretch/>
        </p:blipFill>
        <p:spPr bwMode="auto">
          <a:xfrm>
            <a:off x="196208" y="620688"/>
            <a:ext cx="7150232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b="12797"/>
          <a:stretch/>
        </p:blipFill>
        <p:spPr bwMode="auto">
          <a:xfrm>
            <a:off x="5283394" y="1602000"/>
            <a:ext cx="3897914" cy="525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4128" y="5411450"/>
            <a:ext cx="3168352" cy="144655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chemeClr val="bg1"/>
              </a:solidFill>
            </a:endParaRPr>
          </a:p>
          <a:p>
            <a:pPr algn="ctr"/>
            <a:endParaRPr lang="ru-RU" sz="800" i="1" dirty="0">
              <a:solidFill>
                <a:schemeClr val="bg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Мартос И. П</a:t>
            </a:r>
            <a:r>
              <a:rPr lang="ru-RU" sz="1600" i="1" dirty="0" smtClean="0">
                <a:solidFill>
                  <a:schemeClr val="bg1"/>
                </a:solidFill>
              </a:rPr>
              <a:t>.                                     Портрет императора                  Александра </a:t>
            </a:r>
            <a:r>
              <a:rPr lang="en-US" sz="1600" i="1" dirty="0" smtClean="0">
                <a:solidFill>
                  <a:schemeClr val="bg1"/>
                </a:solidFill>
              </a:rPr>
              <a:t>I</a:t>
            </a:r>
            <a:r>
              <a:rPr lang="ru-RU" sz="1600" i="1" dirty="0" smtClean="0">
                <a:solidFill>
                  <a:schemeClr val="bg1"/>
                </a:solidFill>
              </a:rPr>
              <a:t>. </a:t>
            </a:r>
            <a:r>
              <a:rPr lang="ru-RU" sz="1600" i="1" dirty="0" smtClean="0">
                <a:solidFill>
                  <a:schemeClr val="bg1"/>
                </a:solidFill>
              </a:rPr>
              <a:t>1822</a:t>
            </a:r>
          </a:p>
          <a:p>
            <a:pPr algn="ctr"/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1604442">
            <a:off x="3392264" y="787247"/>
            <a:ext cx="1647819" cy="90909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северо-западное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6986160">
            <a:off x="3291711" y="587880"/>
            <a:ext cx="367092" cy="47877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 rot="21151183">
            <a:off x="4357022" y="2580345"/>
            <a:ext cx="1647819" cy="90909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западное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4952172">
            <a:off x="3117205" y="1954453"/>
            <a:ext cx="367092" cy="270715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 rot="16602376">
            <a:off x="5156416" y="2315125"/>
            <a:ext cx="1647819" cy="82277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южное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18958">
            <a:off x="5526340" y="3142433"/>
            <a:ext cx="372765" cy="110834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09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Semyonworonzow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4854561" y="829428"/>
            <a:ext cx="4279554" cy="4843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573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Руководство внешней политикой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России                          в начале правления Александра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800" dirty="0"/>
          </a:p>
        </p:txBody>
      </p:sp>
      <p:pic>
        <p:nvPicPr>
          <p:cNvPr id="2050" name="Picture 2" descr="File:AlexandrRomanovichVorontsov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2501"/>
            <a:ext cx="3554091" cy="460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51920" y="3727050"/>
            <a:ext cx="2801815" cy="313095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endParaRPr lang="ru-RU" sz="3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ВОРОНЦОВ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Александр Роман</a:t>
            </a:r>
            <a:r>
              <a:rPr lang="ru-RU" sz="1600" dirty="0" smtClean="0">
                <a:solidFill>
                  <a:srgbClr val="FF0000"/>
                </a:solidFill>
              </a:rPr>
              <a:t>ович </a:t>
            </a:r>
            <a:r>
              <a:rPr lang="ru-RU" sz="1600" dirty="0" smtClean="0">
                <a:solidFill>
                  <a:schemeClr val="bg1"/>
                </a:solidFill>
              </a:rPr>
              <a:t>–            дипломат, канцлер, </a:t>
            </a:r>
            <a:r>
              <a:rPr lang="ru-RU" sz="1600" dirty="0">
                <a:solidFill>
                  <a:schemeClr val="bg1"/>
                </a:solidFill>
              </a:rPr>
              <a:t>действительный тайный советник </a:t>
            </a:r>
            <a:r>
              <a:rPr lang="en-US" sz="1600" dirty="0">
                <a:solidFill>
                  <a:schemeClr val="bg1"/>
                </a:solidFill>
              </a:rPr>
              <a:t>I </a:t>
            </a:r>
            <a:r>
              <a:rPr lang="ru-RU" sz="1600" dirty="0" smtClean="0">
                <a:solidFill>
                  <a:schemeClr val="bg1"/>
                </a:solidFill>
              </a:rPr>
              <a:t>класса,                   </a:t>
            </a:r>
            <a:r>
              <a:rPr lang="ru-RU" sz="1600" dirty="0" smtClean="0">
                <a:solidFill>
                  <a:schemeClr val="bg1"/>
                </a:solidFill>
              </a:rPr>
              <a:t>министр </a:t>
            </a:r>
            <a:r>
              <a:rPr lang="ru-RU" sz="1600" dirty="0" smtClean="0">
                <a:solidFill>
                  <a:schemeClr val="bg1"/>
                </a:solidFill>
              </a:rPr>
              <a:t>иностранных дел 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180</a:t>
            </a:r>
            <a:r>
              <a:rPr lang="ru-RU" sz="1600" dirty="0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04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Сторонник союза </a:t>
            </a:r>
            <a:r>
              <a:rPr lang="ru-RU" sz="1600" dirty="0" smtClean="0">
                <a:solidFill>
                  <a:schemeClr val="bg1"/>
                </a:solidFill>
              </a:rPr>
              <a:t>с </a:t>
            </a:r>
            <a:r>
              <a:rPr lang="ru-RU" sz="1600" dirty="0" smtClean="0">
                <a:solidFill>
                  <a:schemeClr val="bg1"/>
                </a:solidFill>
              </a:rPr>
              <a:t>Великобританией                     и Австрией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351427" y="4365104"/>
            <a:ext cx="2801815" cy="24928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endParaRPr lang="ru-RU" sz="3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ВОРОНЦОВ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Семён</a:t>
            </a:r>
            <a:r>
              <a:rPr lang="ru-RU" sz="1600" dirty="0" smtClean="0">
                <a:solidFill>
                  <a:srgbClr val="FF0000"/>
                </a:solidFill>
              </a:rPr>
              <a:t> Роман</a:t>
            </a:r>
            <a:r>
              <a:rPr lang="ru-RU" sz="1600" dirty="0" smtClean="0">
                <a:solidFill>
                  <a:srgbClr val="FF0000"/>
                </a:solidFill>
              </a:rPr>
              <a:t>ович </a:t>
            </a:r>
            <a:r>
              <a:rPr lang="ru-RU" sz="1600" dirty="0" smtClean="0">
                <a:solidFill>
                  <a:schemeClr val="bg1"/>
                </a:solidFill>
              </a:rPr>
              <a:t>–            </a:t>
            </a:r>
            <a:r>
              <a:rPr lang="ru-RU" sz="1600" dirty="0" smtClean="0">
                <a:solidFill>
                  <a:schemeClr val="bg1"/>
                </a:solidFill>
              </a:rPr>
              <a:t>дипломат,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посол России          в Великобритании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784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1800 и 1801–06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Брат А. Р. Воронцова                и Е. Р. Дашковой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File:Император Александр I Освободитель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888059"/>
            <a:ext cx="2553057" cy="42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Александр Первый автограф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4122000"/>
            <a:ext cx="4161207" cy="273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29572" y="5430501"/>
            <a:ext cx="1534115" cy="123885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600" i="1" dirty="0" smtClean="0">
                <a:solidFill>
                  <a:schemeClr val="bg1"/>
                </a:solidFill>
              </a:rPr>
              <a:t>Доу Дж. Портрет Александра </a:t>
            </a:r>
            <a:r>
              <a:rPr lang="en-US" sz="1600" i="1" dirty="0" smtClean="0">
                <a:solidFill>
                  <a:schemeClr val="bg1"/>
                </a:solidFill>
              </a:rPr>
              <a:t>I</a:t>
            </a:r>
            <a:r>
              <a:rPr lang="ru-RU" sz="1600" i="1" dirty="0" smtClean="0">
                <a:solidFill>
                  <a:schemeClr val="bg1"/>
                </a:solidFill>
              </a:rPr>
              <a:t>. 1825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Западное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направление                                                                   внешней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Александре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168772"/>
            <a:ext cx="8568952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1805 г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участие России в </a:t>
            </a:r>
            <a:r>
              <a:rPr lang="en-US" sz="2400" b="1" dirty="0" smtClean="0">
                <a:solidFill>
                  <a:srgbClr val="FF0000"/>
                </a:solidFill>
              </a:rPr>
              <a:t>III </a:t>
            </a:r>
            <a:r>
              <a:rPr lang="ru-RU" sz="2400" b="1" dirty="0" smtClean="0">
                <a:solidFill>
                  <a:srgbClr val="FF0000"/>
                </a:solidFill>
              </a:rPr>
              <a:t>антифранцузской коалиции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File:Austerlitz-baron-Pasc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5"/>
            <a:ext cx="8568952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1772815"/>
            <a:ext cx="8568952" cy="45430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Жерар Ф</a:t>
            </a:r>
            <a:r>
              <a:rPr lang="ru-RU" sz="1600" i="1" dirty="0" smtClean="0">
                <a:solidFill>
                  <a:schemeClr val="tx1"/>
                </a:solidFill>
              </a:rPr>
              <a:t>. </a:t>
            </a:r>
            <a:r>
              <a:rPr lang="ru-RU" sz="1600" i="1" dirty="0" smtClean="0">
                <a:solidFill>
                  <a:schemeClr val="tx1"/>
                </a:solidFill>
              </a:rPr>
              <a:t>Наполеон в битве под Аустерлицем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521" y="6054861"/>
            <a:ext cx="8568950" cy="735033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БИТВА ПОД АУСТЕРЛИЦЕМ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(«битва трёх императоров») 1805 г.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bg1"/>
                </a:solidFill>
              </a:rPr>
              <a:t>решающее сражение Наполеона </a:t>
            </a:r>
            <a:r>
              <a:rPr lang="en-US" sz="1800" dirty="0" smtClean="0">
                <a:solidFill>
                  <a:schemeClr val="bg1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против </a:t>
            </a:r>
            <a:r>
              <a:rPr lang="en-US" sz="1800" dirty="0" smtClean="0">
                <a:solidFill>
                  <a:schemeClr val="bg1"/>
                </a:solidFill>
              </a:rPr>
              <a:t>III </a:t>
            </a:r>
            <a:r>
              <a:rPr lang="ru-RU" sz="1800" dirty="0" smtClean="0">
                <a:solidFill>
                  <a:schemeClr val="bg1"/>
                </a:solidFill>
              </a:rPr>
              <a:t>антифранцузской коалиции. Выиграно Наполеоном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287019" y="3896815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Россия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294450" y="4797152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Австрия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1521" y="4769652"/>
            <a:ext cx="1973274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Франция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139952" y="5075573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1805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2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Запад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ное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направление внешней                                                   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</a:t>
            </a:r>
            <a:r>
              <a:rPr lang="ru-RU" sz="26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продолжение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)</a:t>
            </a:r>
            <a:endParaRPr lang="ru-RU" sz="2600" i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1168772"/>
            <a:ext cx="8712968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1806–07 </a:t>
            </a:r>
            <a:r>
              <a:rPr lang="ru-RU" sz="2400" b="1" dirty="0">
                <a:solidFill>
                  <a:schemeClr val="bg1"/>
                </a:solidFill>
              </a:rPr>
              <a:t>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участие России в </a:t>
            </a:r>
            <a:r>
              <a:rPr lang="en-US" sz="2400" b="1" dirty="0" smtClean="0">
                <a:solidFill>
                  <a:srgbClr val="FF0000"/>
                </a:solidFill>
              </a:rPr>
              <a:t>IV </a:t>
            </a:r>
            <a:r>
              <a:rPr lang="ru-RU" sz="2400" b="1" dirty="0" smtClean="0">
                <a:solidFill>
                  <a:srgbClr val="FF0000"/>
                </a:solidFill>
              </a:rPr>
              <a:t>антифранцузской коалиции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File:Gros, Napoleon at Eyl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484784"/>
            <a:ext cx="6247001" cy="40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Napoleon fried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2" y="1538784"/>
            <a:ext cx="4487368" cy="392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48607" y="5229200"/>
            <a:ext cx="4176463" cy="132711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БИТВА ПРИ ПРЕЙСИШ-ЭЙЛАУ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            самое кровавое сражение в русско-прусско-французской войне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72000" y="5229200"/>
            <a:ext cx="4356483" cy="132711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БИТВА ПОД ФРИДЛАНДОМ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 сражение между русской и французской армиями. Завершилось победой Наполеона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r>
              <a:rPr lang="ru-RU" sz="1800" dirty="0" smtClean="0">
                <a:solidFill>
                  <a:schemeClr val="bg1"/>
                </a:solidFill>
              </a:rPr>
              <a:t> и привело к заключению Тильзитского мира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1520" y="4293096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1807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961537" y="4293095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1807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1520" y="1772816"/>
            <a:ext cx="1973274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Франция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674279" y="1538784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Россия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668987" y="1949242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Прусс</a:t>
            </a:r>
            <a:r>
              <a:rPr lang="ru-RU" sz="1800" b="1" i="1" dirty="0" smtClean="0">
                <a:solidFill>
                  <a:srgbClr val="0000CC"/>
                </a:solidFill>
              </a:rPr>
              <a:t>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006316" y="1774451"/>
            <a:ext cx="1973274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Франция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734844" y="1768845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Россия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6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Tilsitz 18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0" y="2718000"/>
            <a:ext cx="5292300" cy="41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Entrevue Erfurt by Nicolas Gross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75" y="1967523"/>
            <a:ext cx="4787304" cy="298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23390"/>
            <a:ext cx="79727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Тильзитский мир</a:t>
            </a:r>
            <a:endParaRPr lang="ru-RU" sz="2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0363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1807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19872" y="569611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980728"/>
            <a:ext cx="8352928" cy="10801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ТИЛЬЗИТСКИЙ МИР </a:t>
            </a:r>
            <a:r>
              <a:rPr lang="ru-RU" sz="1800" b="1" dirty="0" smtClean="0">
                <a:solidFill>
                  <a:schemeClr val="bg1"/>
                </a:solidFill>
              </a:rPr>
              <a:t>1807 г. </a:t>
            </a:r>
            <a:r>
              <a:rPr lang="ru-RU" sz="1800" dirty="0" smtClean="0">
                <a:solidFill>
                  <a:schemeClr val="bg1"/>
                </a:solidFill>
              </a:rPr>
              <a:t>– договор между Россией и Францией: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– признание Россией всех завоеваний Наполеона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r>
              <a:rPr lang="ru-RU" sz="1800" dirty="0" smtClean="0">
                <a:solidFill>
                  <a:schemeClr val="bg1"/>
                </a:solidFill>
              </a:rPr>
              <a:t>;                                                            – присоединение России к континентальной блокаде Великобритании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927075" y="4795291"/>
            <a:ext cx="3821387" cy="180020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ЭРФУРТСКИЙ КОНГРЕСС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1808 г.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 переговоры между Александром </a:t>
            </a:r>
            <a:r>
              <a:rPr lang="en-US" sz="1800" dirty="0" smtClean="0">
                <a:solidFill>
                  <a:schemeClr val="bg1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          и </a:t>
            </a:r>
            <a:r>
              <a:rPr lang="ru-RU" sz="1800" dirty="0" smtClean="0">
                <a:solidFill>
                  <a:schemeClr val="bg1"/>
                </a:solidFill>
              </a:rPr>
              <a:t>Наполеоном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r>
              <a:rPr lang="ru-RU" sz="1800" dirty="0" smtClean="0">
                <a:solidFill>
                  <a:schemeClr val="bg1"/>
                </a:solidFill>
              </a:rPr>
              <a:t> в Эрфурте, завершившиеся заключением союзного договора между Россией          и Францией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85427" y="3883020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1808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2107861"/>
            <a:ext cx="4531541" cy="1232143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КОНТИНЕНТАЛЬНАЯ БЛОКАДА </a:t>
            </a:r>
            <a:r>
              <a:rPr lang="ru-RU" sz="1800" dirty="0" smtClean="0">
                <a:solidFill>
                  <a:schemeClr val="bg1"/>
                </a:solidFill>
              </a:rPr>
              <a:t>– система экономических и политических мероприятий Франции в отношении Великобритании в 1806–14 гг.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1663" y="3754075"/>
            <a:ext cx="3875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Встреча Наполеона </a:t>
            </a:r>
            <a:r>
              <a:rPr lang="en-US" sz="1600" i="1" dirty="0" smtClean="0">
                <a:solidFill>
                  <a:schemeClr val="bg1"/>
                </a:solidFill>
              </a:rPr>
              <a:t>I </a:t>
            </a:r>
            <a:r>
              <a:rPr lang="ru-RU" sz="1600" i="1" dirty="0" smtClean="0">
                <a:solidFill>
                  <a:schemeClr val="bg1"/>
                </a:solidFill>
              </a:rPr>
              <a:t>и </a:t>
            </a:r>
            <a:r>
              <a:rPr lang="ru-RU" sz="1600" i="1" dirty="0">
                <a:solidFill>
                  <a:schemeClr val="bg1"/>
                </a:solidFill>
              </a:rPr>
              <a:t>Александра </a:t>
            </a:r>
            <a:r>
              <a:rPr lang="en-US" sz="1600" i="1" dirty="0">
                <a:solidFill>
                  <a:schemeClr val="bg1"/>
                </a:solidFill>
              </a:rPr>
              <a:t>I</a:t>
            </a:r>
            <a:r>
              <a:rPr lang="ru-RU" sz="1600" i="1" dirty="0" smtClean="0">
                <a:solidFill>
                  <a:schemeClr val="bg1"/>
                </a:solidFill>
              </a:rPr>
              <a:t>               на </a:t>
            </a:r>
            <a:r>
              <a:rPr lang="ru-RU" sz="1600" i="1" dirty="0">
                <a:solidFill>
                  <a:schemeClr val="bg1"/>
                </a:solidFill>
              </a:rPr>
              <a:t>Немане 25 июня 1807 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00061" y="2094131"/>
            <a:ext cx="3875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Эрфуртский конгресс</a:t>
            </a:r>
            <a:endParaRPr lang="ru-RU" sz="1600" i="1" dirty="0"/>
          </a:p>
        </p:txBody>
      </p:sp>
      <p:pic>
        <p:nvPicPr>
          <p:cNvPr id="8198" name="Picture 6" descr="File:Treaties of Tilsit miniature (France, 1810s) side 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58" y="0"/>
            <a:ext cx="2581560" cy="255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20792552">
            <a:off x="7270478" y="1468564"/>
            <a:ext cx="1830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Наполеон </a:t>
            </a:r>
            <a:r>
              <a:rPr lang="en-US" sz="1600" i="1" dirty="0" smtClean="0"/>
              <a:t>I </a:t>
            </a:r>
            <a:r>
              <a:rPr lang="ru-RU" sz="1600" i="1" dirty="0" smtClean="0"/>
              <a:t>и Александр </a:t>
            </a:r>
            <a:r>
              <a:rPr lang="en-US" sz="1600" i="1" dirty="0" smtClean="0"/>
              <a:t>I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1097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6924" y="116632"/>
            <a:ext cx="58070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Северо-западное направление                                                                   внешней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Александре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pic>
        <p:nvPicPr>
          <p:cNvPr id="3074" name="Picture 2" descr="File:Barclay de Tolly (Dawe)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/>
          <a:stretch/>
        </p:blipFill>
        <p:spPr bwMode="auto">
          <a:xfrm>
            <a:off x="155574" y="170517"/>
            <a:ext cx="3181350" cy="50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5576" y="158572"/>
            <a:ext cx="3181349" cy="76470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Доу Дж. Портрет 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1600" i="1" dirty="0" smtClean="0">
                <a:solidFill>
                  <a:schemeClr val="tx1"/>
                </a:solidFill>
              </a:rPr>
              <a:t>М. Б. Барклая-де-Толли</a:t>
            </a:r>
            <a:r>
              <a:rPr lang="ru-RU" sz="1600" i="1" dirty="0" smtClean="0">
                <a:solidFill>
                  <a:schemeClr val="tx1"/>
                </a:solidFill>
              </a:rPr>
              <a:t>. 1829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5576" y="5004654"/>
            <a:ext cx="3181350" cy="1699736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БАРКЛАЙ-ДЕ-ТОЛЛИ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1400" dirty="0" smtClean="0">
                <a:solidFill>
                  <a:srgbClr val="FF0000"/>
                </a:solidFill>
              </a:rPr>
              <a:t>Михаил Богданович </a:t>
            </a:r>
            <a:r>
              <a:rPr lang="ru-RU" sz="1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генерал от инфантерии (впоследствии – </a:t>
            </a:r>
            <a:r>
              <a:rPr lang="ru-RU" sz="1400" dirty="0" smtClean="0">
                <a:solidFill>
                  <a:schemeClr val="bg1"/>
                </a:solidFill>
              </a:rPr>
              <a:t>генерал-фельдмаршал). </a:t>
            </a:r>
            <a:r>
              <a:rPr lang="ru-RU" sz="1400" dirty="0" smtClean="0">
                <a:solidFill>
                  <a:schemeClr val="bg1"/>
                </a:solidFill>
              </a:rPr>
              <a:t>Командовал корпусом в русско-шведской войне 1808–09 гг.</a:t>
            </a:r>
            <a:r>
              <a:rPr lang="ru-RU" sz="1400" dirty="0" smtClean="0">
                <a:solidFill>
                  <a:schemeClr val="bg1"/>
                </a:solidFill>
              </a:rPr>
              <a:t> Генерал-губернатор Финляндии</a:t>
            </a:r>
            <a:r>
              <a:rPr lang="en-US" sz="1400" dirty="0" smtClean="0">
                <a:solidFill>
                  <a:schemeClr val="bg1"/>
                </a:solidFill>
              </a:rPr>
              <a:t> [</a:t>
            </a:r>
            <a:r>
              <a:rPr lang="ru-RU" sz="1400" dirty="0" smtClean="0">
                <a:solidFill>
                  <a:schemeClr val="bg1"/>
                </a:solidFill>
              </a:rPr>
              <a:t>1809–10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14145" y="1614810"/>
            <a:ext cx="5298884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1808–09 </a:t>
            </a:r>
            <a:r>
              <a:rPr lang="ru-RU" sz="2400" b="1" dirty="0">
                <a:solidFill>
                  <a:schemeClr val="bg1"/>
                </a:solidFill>
              </a:rPr>
              <a:t>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русско-шведская </a:t>
            </a:r>
            <a:r>
              <a:rPr lang="ru-RU" sz="2400" b="1" dirty="0" smtClean="0">
                <a:solidFill>
                  <a:srgbClr val="FF0000"/>
                </a:solidFill>
              </a:rPr>
              <a:t>война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6926" y="2060848"/>
            <a:ext cx="5807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1809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 </a:t>
            </a:r>
            <a:r>
              <a:rPr lang="ru-RU" sz="2000" dirty="0"/>
              <a:t>заключение </a:t>
            </a:r>
            <a:r>
              <a:rPr lang="ru-RU" sz="2000" b="1" dirty="0" smtClean="0">
                <a:solidFill>
                  <a:srgbClr val="FFFF00"/>
                </a:solidFill>
              </a:rPr>
              <a:t>Фридрих</a:t>
            </a:r>
            <a:r>
              <a:rPr lang="ru-RU" sz="2000" b="1" dirty="0" smtClean="0">
                <a:solidFill>
                  <a:srgbClr val="FFFF00"/>
                </a:solidFill>
              </a:rPr>
              <a:t>сгамского </a:t>
            </a:r>
            <a:r>
              <a:rPr lang="ru-RU" sz="2000" b="1" dirty="0">
                <a:solidFill>
                  <a:srgbClr val="FFFF00"/>
                </a:solidFill>
              </a:rPr>
              <a:t>мира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со </a:t>
            </a:r>
            <a:r>
              <a:rPr lang="ru-RU" sz="2000" dirty="0" smtClean="0"/>
              <a:t>Швецией: </a:t>
            </a:r>
            <a:r>
              <a:rPr lang="ru-RU" sz="2000" dirty="0" smtClean="0"/>
              <a:t>вхождение Финляндии в состав России (на правах автономного княжества)</a:t>
            </a:r>
            <a:endParaRPr lang="ru-RU" sz="2000" dirty="0" smtClean="0"/>
          </a:p>
        </p:txBody>
      </p:sp>
      <p:pic>
        <p:nvPicPr>
          <p:cNvPr id="3076" name="Picture 4" descr="http://img-fotki.yandex.ru/get/0/45838865.17/0_d91b2_d6f96668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45" y="3076511"/>
            <a:ext cx="2099743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нцлер Российской империи граф Николай Петрович  Румянцев (1754-1826). Худ. Доу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88" y="2896511"/>
            <a:ext cx="3393633" cy="39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741015" y="5776407"/>
            <a:ext cx="3139377" cy="936104"/>
          </a:xfrm>
          <a:prstGeom prst="rect">
            <a:avLst/>
          </a:prstGeom>
          <a:solidFill>
            <a:srgbClr val="FFFF99"/>
          </a:solidFill>
          <a:ln w="28575">
            <a:noFill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РУМЯНЦЕВ </a:t>
            </a:r>
            <a:r>
              <a:rPr lang="ru-RU" sz="1400" dirty="0" smtClean="0">
                <a:solidFill>
                  <a:srgbClr val="FF0000"/>
                </a:solidFill>
              </a:rPr>
              <a:t>Николай </a:t>
            </a:r>
            <a:r>
              <a:rPr lang="ru-RU" sz="1400" dirty="0" smtClean="0">
                <a:solidFill>
                  <a:srgbClr val="FF0000"/>
                </a:solidFill>
              </a:rPr>
              <a:t>Петрович </a:t>
            </a:r>
            <a:r>
              <a:rPr lang="ru-RU" sz="1400" dirty="0" smtClean="0">
                <a:solidFill>
                  <a:schemeClr val="bg1"/>
                </a:solidFill>
              </a:rPr>
              <a:t>– канцлер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министр </a:t>
            </a:r>
            <a:r>
              <a:rPr lang="ru-RU" sz="1400" dirty="0" smtClean="0">
                <a:solidFill>
                  <a:schemeClr val="bg1"/>
                </a:solidFill>
              </a:rPr>
              <a:t>иностранных дел 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                  </a:t>
            </a:r>
            <a:r>
              <a:rPr lang="en-US" sz="1400" dirty="0" smtClean="0">
                <a:solidFill>
                  <a:schemeClr val="bg1"/>
                </a:solidFill>
              </a:rPr>
              <a:t>[1807–1</a:t>
            </a:r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r>
              <a:rPr lang="ru-RU" sz="1400" dirty="0" smtClean="0">
                <a:solidFill>
                  <a:schemeClr val="bg1"/>
                </a:solidFill>
              </a:rPr>
              <a:t>.                                            </a:t>
            </a:r>
            <a:r>
              <a:rPr lang="ru-RU" sz="1400" dirty="0" smtClean="0">
                <a:solidFill>
                  <a:schemeClr val="bg1"/>
                </a:solidFill>
              </a:rPr>
              <a:t>Заключил Фридрихсгамский мир</a:t>
            </a:r>
            <a:r>
              <a:rPr lang="ru-RU" sz="1400" b="1" dirty="0" smtClean="0">
                <a:solidFill>
                  <a:schemeClr val="bg1"/>
                </a:solidFill>
              </a:rPr>
              <a:t>              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5220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                                                  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pic>
        <p:nvPicPr>
          <p:cNvPr id="4098" name="Picture 2" descr="File:Live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04" y="8726"/>
            <a:ext cx="4163396" cy="24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3761" y="1120776"/>
            <a:ext cx="5397775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1804–13 </a:t>
            </a:r>
            <a:r>
              <a:rPr lang="ru-RU" sz="2400" b="1" dirty="0">
                <a:solidFill>
                  <a:schemeClr val="bg1"/>
                </a:solidFill>
              </a:rPr>
              <a:t>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русско-</a:t>
            </a:r>
            <a:r>
              <a:rPr lang="ru-RU" sz="2400" b="1" dirty="0" smtClean="0">
                <a:solidFill>
                  <a:srgbClr val="FF0000"/>
                </a:solidFill>
              </a:rPr>
              <a:t>перси</a:t>
            </a:r>
            <a:r>
              <a:rPr lang="ru-RU" sz="2400" b="1" dirty="0" smtClean="0">
                <a:solidFill>
                  <a:srgbClr val="FF0000"/>
                </a:solidFill>
              </a:rPr>
              <a:t>дская война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22" y="2421074"/>
            <a:ext cx="268039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1813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 </a:t>
            </a:r>
            <a:r>
              <a:rPr lang="ru-RU" sz="2000" dirty="0"/>
              <a:t>заключение </a:t>
            </a:r>
            <a:r>
              <a:rPr lang="ru-RU" sz="2000" b="1" dirty="0" smtClean="0">
                <a:solidFill>
                  <a:srgbClr val="FFFF00"/>
                </a:solidFill>
              </a:rPr>
              <a:t>Гюлистанского </a:t>
            </a:r>
            <a:r>
              <a:rPr lang="ru-RU" sz="2000" b="1" dirty="0">
                <a:solidFill>
                  <a:srgbClr val="FFFF00"/>
                </a:solidFill>
              </a:rPr>
              <a:t>мира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    </a:t>
            </a:r>
            <a:r>
              <a:rPr lang="ru-RU" sz="2000" dirty="0" smtClean="0"/>
              <a:t>с Персией:  </a:t>
            </a:r>
          </a:p>
          <a:p>
            <a:pPr algn="r"/>
            <a:endParaRPr lang="ru-RU" sz="800" dirty="0"/>
          </a:p>
          <a:p>
            <a:pPr algn="r"/>
            <a:r>
              <a:rPr lang="ru-RU" sz="2000" dirty="0" smtClean="0"/>
              <a:t>признание Персией присоединения к</a:t>
            </a:r>
            <a:r>
              <a:rPr lang="ru-RU" sz="2000" dirty="0" smtClean="0"/>
              <a:t> России </a:t>
            </a:r>
          </a:p>
          <a:p>
            <a:pPr algn="r"/>
            <a:endParaRPr lang="ru-RU" sz="300" dirty="0"/>
          </a:p>
          <a:p>
            <a:pPr algn="r"/>
            <a:endParaRPr lang="ru-RU" sz="300" dirty="0" smtClean="0"/>
          </a:p>
          <a:p>
            <a:pPr algn="r"/>
            <a:r>
              <a:rPr lang="ru-RU" sz="2000" dirty="0" smtClean="0"/>
              <a:t>– Восточной Грузии (1801)</a:t>
            </a:r>
            <a:endParaRPr lang="ru-RU" sz="300" dirty="0" smtClean="0"/>
          </a:p>
          <a:p>
            <a:pPr algn="r"/>
            <a:r>
              <a:rPr lang="ru-RU" sz="300" dirty="0" smtClean="0"/>
              <a:t>                                        </a:t>
            </a:r>
          </a:p>
          <a:p>
            <a:pPr algn="r"/>
            <a:r>
              <a:rPr lang="ru-RU" sz="2000" dirty="0" smtClean="0"/>
              <a:t>– Абхазии (1810)</a:t>
            </a:r>
            <a:endParaRPr lang="ru-RU" sz="300" dirty="0" smtClean="0"/>
          </a:p>
          <a:p>
            <a:pPr algn="r"/>
            <a:r>
              <a:rPr lang="ru-RU" sz="300" dirty="0" smtClean="0"/>
              <a:t> </a:t>
            </a:r>
          </a:p>
          <a:p>
            <a:pPr algn="r"/>
            <a:r>
              <a:rPr lang="ru-RU" sz="2000" dirty="0" smtClean="0"/>
              <a:t>– Дагестана</a:t>
            </a:r>
            <a:endParaRPr lang="ru-RU" sz="300" dirty="0" smtClean="0"/>
          </a:p>
          <a:p>
            <a:pPr algn="r"/>
            <a:endParaRPr lang="ru-RU" sz="300" dirty="0" smtClean="0"/>
          </a:p>
          <a:p>
            <a:pPr algn="r"/>
            <a:r>
              <a:rPr lang="ru-RU" sz="2000" dirty="0" smtClean="0"/>
              <a:t>– Северного Азербайджана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1866" y="1566814"/>
            <a:ext cx="540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Причина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недовольство Персии вхождением</a:t>
            </a:r>
            <a:r>
              <a:rPr lang="ru-RU" sz="2000" dirty="0" smtClean="0"/>
              <a:t> Восточной Грузии в состав России</a:t>
            </a:r>
            <a:endParaRPr lang="ru-RU" sz="2000" dirty="0" smtClean="0"/>
          </a:p>
        </p:txBody>
      </p:sp>
      <p:pic>
        <p:nvPicPr>
          <p:cNvPr id="4100" name="Picture 4" descr="http://lell33.ucoz.ru/Pdf_01/1110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5887594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3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univers.ru/images/date/1822east28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0"/>
          <a:stretch/>
        </p:blipFill>
        <p:spPr bwMode="auto">
          <a:xfrm>
            <a:off x="1763689" y="106257"/>
            <a:ext cx="7214043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52200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                                                   политики России при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Александр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</a:t>
            </a:r>
            <a:r>
              <a:rPr lang="ru-RU" sz="26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продолжение</a:t>
            </a:r>
            <a:r>
              <a:rPr lang="ru-RU" sz="2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)</a:t>
            </a:r>
            <a:endParaRPr lang="ru-RU" sz="2600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3761" y="1477789"/>
            <a:ext cx="4952296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1806–12 </a:t>
            </a:r>
            <a:r>
              <a:rPr lang="ru-RU" sz="2400" b="1" dirty="0">
                <a:solidFill>
                  <a:schemeClr val="bg1"/>
                </a:solidFill>
              </a:rPr>
              <a:t>гг.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русско-турецкая война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7607" y="1716643"/>
            <a:ext cx="5123664" cy="1631216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1812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г.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заключение </a:t>
            </a:r>
            <a:r>
              <a:rPr lang="ru-RU" sz="2000" b="1" dirty="0" smtClean="0">
                <a:solidFill>
                  <a:srgbClr val="FF0000"/>
                </a:solidFill>
              </a:rPr>
              <a:t>Бухарестского мира 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с Османской империей: присоединение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Бессарабии (Молдавии) к России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716016" y="762963"/>
            <a:ext cx="1368152" cy="176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File:Kutuzov2 by D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" y="2970411"/>
            <a:ext cx="2261520" cy="388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36306" y="3213397"/>
            <a:ext cx="1823801" cy="76470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Доу Дж. Портрет 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1600" i="1" dirty="0" smtClean="0">
                <a:solidFill>
                  <a:schemeClr val="tx1"/>
                </a:solidFill>
              </a:rPr>
              <a:t>М. И. Кутузова</a:t>
            </a:r>
            <a:r>
              <a:rPr lang="ru-RU" sz="1600" i="1" dirty="0" smtClean="0">
                <a:solidFill>
                  <a:schemeClr val="tx1"/>
                </a:solidFill>
              </a:rPr>
              <a:t>. 1829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894706" y="2970411"/>
            <a:ext cx="4189462" cy="1250677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ГОЛЕНИЩЕВ-КУТУЗОВ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Михаил Илларионович </a:t>
            </a:r>
            <a:r>
              <a:rPr lang="ru-RU" sz="1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генерал от инфантерии (впоследствии – </a:t>
            </a:r>
            <a:r>
              <a:rPr lang="ru-RU" sz="1400" dirty="0" smtClean="0">
                <a:solidFill>
                  <a:schemeClr val="bg1"/>
                </a:solidFill>
              </a:rPr>
              <a:t>генерал-фельдмаршал). </a:t>
            </a:r>
            <a:r>
              <a:rPr lang="ru-RU" sz="1400" dirty="0" smtClean="0">
                <a:solidFill>
                  <a:schemeClr val="bg1"/>
                </a:solidFill>
              </a:rPr>
              <a:t>Командовал Молдавской армией в русско-турецкой войне 1806–12 гг.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Заключил Бухарестский мир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19672" y="3978101"/>
            <a:ext cx="340435" cy="314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59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566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885</cp:revision>
  <dcterms:created xsi:type="dcterms:W3CDTF">2013-11-10T17:34:13Z</dcterms:created>
  <dcterms:modified xsi:type="dcterms:W3CDTF">2014-01-23T02:44:06Z</dcterms:modified>
</cp:coreProperties>
</file>